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704" r:id="rId1"/>
  </p:sldMasterIdLst>
  <p:notesMasterIdLst>
    <p:notesMasterId r:id="rId12"/>
  </p:notesMasterIdLst>
  <p:sldIdLst>
    <p:sldId id="256" r:id="rId2"/>
    <p:sldId id="257" r:id="rId3"/>
    <p:sldId id="266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DM Sans Medium" pitchFamily="2" charset="0"/>
      <p:regular r:id="rId13"/>
    </p:embeddedFont>
    <p:embeddedFont>
      <p:font typeface="Inter" panose="020B0604020202020204" charset="0"/>
      <p:regular r:id="rId14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85" d="100"/>
          <a:sy n="85" d="100"/>
        </p:scale>
        <p:origin x="81" y="18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236953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800" y="1346836"/>
            <a:ext cx="10972800" cy="2865120"/>
          </a:xfrm>
        </p:spPr>
        <p:txBody>
          <a:bodyPr anchor="b"/>
          <a:lstStyle>
            <a:lvl1pPr algn="ctr"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4322446"/>
            <a:ext cx="10972800" cy="1986914"/>
          </a:xfrm>
        </p:spPr>
        <p:txBody>
          <a:bodyPr/>
          <a:lstStyle>
            <a:lvl1pPr marL="0" indent="0" algn="ctr">
              <a:buNone/>
              <a:defRPr sz="2880"/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4461287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6765240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469880" y="438150"/>
            <a:ext cx="3154680" cy="697420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05840" y="438150"/>
            <a:ext cx="9281160" cy="697420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0682955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10295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5907814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713643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4667342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5349280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0446183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956820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190507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1626640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810672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8220" y="2051686"/>
            <a:ext cx="12618720" cy="3423284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8220" y="5507356"/>
            <a:ext cx="12618720" cy="1800224"/>
          </a:xfrm>
        </p:spPr>
        <p:txBody>
          <a:bodyPr/>
          <a:lstStyle>
            <a:lvl1pPr marL="0" indent="0">
              <a:buNone/>
              <a:defRPr sz="2880">
                <a:solidFill>
                  <a:schemeClr val="tx1">
                    <a:tint val="75000"/>
                  </a:schemeClr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9428525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058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066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4928416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438150"/>
            <a:ext cx="12618720" cy="15906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7746" y="2017396"/>
            <a:ext cx="6189344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7746" y="3006090"/>
            <a:ext cx="6189344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406640" y="2017396"/>
            <a:ext cx="6219826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06640" y="3006090"/>
            <a:ext cx="6219826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12/2/2024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4466365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12/2/2024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9713298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12/2/2024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9239591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>
              <a:defRPr sz="3840"/>
            </a:lvl1pPr>
            <a:lvl2pPr>
              <a:defRPr sz="3360"/>
            </a:lvl2pPr>
            <a:lvl3pPr>
              <a:defRPr sz="288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2839261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219826" y="1184911"/>
            <a:ext cx="7406640" cy="5848350"/>
          </a:xfrm>
        </p:spPr>
        <p:txBody>
          <a:bodyPr anchor="t"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5540716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05840" y="438150"/>
            <a:ext cx="12618720" cy="1590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40" y="2190750"/>
            <a:ext cx="12618720" cy="5221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t>12/2/2024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41236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  <p:sldLayoutId id="2147483708" r:id="rId4"/>
    <p:sldLayoutId id="2147483709" r:id="rId5"/>
    <p:sldLayoutId id="2147483710" r:id="rId6"/>
    <p:sldLayoutId id="2147483711" r:id="rId7"/>
    <p:sldLayoutId id="2147483712" r:id="rId8"/>
    <p:sldLayoutId id="2147483713" r:id="rId9"/>
    <p:sldLayoutId id="2147483714" r:id="rId10"/>
    <p:sldLayoutId id="2147483715" r:id="rId11"/>
    <p:sldLayoutId id="2147483716" r:id="rId12"/>
    <p:sldLayoutId id="2147483717" r:id="rId13"/>
    <p:sldLayoutId id="2147483719" r:id="rId14"/>
    <p:sldLayoutId id="2147483720" r:id="rId15"/>
    <p:sldLayoutId id="2147483721" r:id="rId16"/>
    <p:sldLayoutId id="2147483722" r:id="rId17"/>
    <p:sldLayoutId id="2147483723" r:id="rId18"/>
    <p:sldLayoutId id="2147483724" r:id="rId19"/>
    <p:sldLayoutId id="2147483725" r:id="rId20"/>
  </p:sldLayoutIdLst>
  <p:hf sldNum="0" hdr="0" ftr="0" dt="0"/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52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rxnach/student-stress-factors-a-comprehensive-analysis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817579"/>
            <a:ext cx="7556421" cy="17840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Student Stress Level  Detection Using Machine Learning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190532"/>
            <a:ext cx="7556421" cy="18548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This presentation explores the development and application of a machine learning model for detecting and categorizing stress levels in students. We will delve into the methodology, architecture, and performance of the system.</a:t>
            </a: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6756440" y="5648563"/>
            <a:ext cx="2802493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endParaRPr lang="en-US" sz="2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46353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Conclusion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5512475"/>
            <a:ext cx="130428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This machine learning model offers a promising approach to effectively predicting student stress, empowering educators and counselors to provide proactive mental health solutions. We aim to further enhance the system's capabilities and expand its reach for a wider impact.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560071"/>
            <a:ext cx="5670590" cy="12001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Introduction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1805939"/>
            <a:ext cx="4705350" cy="6057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Student Stress: A Growing Concern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1" y="2411730"/>
            <a:ext cx="5572720" cy="13144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Student stress affects academic performance, mental health, and overall well-being. It's often caused by academic pressure, social anxieties, and financial worries.</a:t>
            </a:r>
          </a:p>
          <a:p>
            <a:pPr marL="0" indent="0">
              <a:lnSpc>
                <a:spcPts val="2850"/>
              </a:lnSpc>
              <a:buNone/>
            </a:pPr>
            <a:endParaRPr lang="en-US" sz="1750" dirty="0">
              <a:solidFill>
                <a:srgbClr val="D6D9D7"/>
              </a:solidFill>
              <a:latin typeface="Inter" pitchFamily="34" charset="0"/>
              <a:ea typeface="Inter" pitchFamily="34" charset="-122"/>
            </a:endParaRPr>
          </a:p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503420"/>
            <a:ext cx="5572721" cy="5372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Our Solution: A Machine Learning Model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1" y="5132069"/>
            <a:ext cx="5892759" cy="23174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We aim to develop a system to predict stress levels based on various indicators, providing insights for proactive support.</a:t>
            </a:r>
            <a:endParaRPr lang="en-US" sz="175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1739344-6C8E-DFA2-A877-FCD9180B7D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4470" y="446722"/>
            <a:ext cx="7029450" cy="733615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1228487"/>
            <a:ext cx="6172200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EDEDE8"/>
                </a:solidFill>
                <a:latin typeface="DM Sans Medium" pitchFamily="2" charset="0"/>
                <a:ea typeface="Inter" panose="020B0604020202020204" charset="0"/>
                <a:cs typeface="Tomorrow Semi Bold" pitchFamily="34" charset="-120"/>
              </a:rPr>
              <a:t>Technologies Used</a:t>
            </a:r>
            <a:endParaRPr lang="en-US" sz="4850" dirty="0">
              <a:latin typeface="DM Sans Medium" pitchFamily="2" charset="0"/>
              <a:ea typeface="Inter" panose="020B060402020202020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864037" y="2370296"/>
            <a:ext cx="74159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C9C9C0"/>
                </a:solidFill>
                <a:latin typeface="Inter" panose="020B0604020202020204" charset="0"/>
                <a:ea typeface="Inter" panose="020B0604020202020204" charset="0"/>
                <a:cs typeface="Tomorrow" pitchFamily="34" charset="-120"/>
              </a:rPr>
              <a:t>The project leverages various technologies to build a robust and efficient solution.</a:t>
            </a:r>
            <a:endParaRPr lang="en-US" sz="1900" dirty="0">
              <a:latin typeface="Inter" panose="020B0604020202020204" charset="0"/>
              <a:ea typeface="Inter" panose="020B0604020202020204" charset="0"/>
            </a:endParaRPr>
          </a:p>
        </p:txBody>
      </p:sp>
      <p:sp>
        <p:nvSpPr>
          <p:cNvPr id="5" name="Shape 2"/>
          <p:cNvSpPr/>
          <p:nvPr/>
        </p:nvSpPr>
        <p:spPr>
          <a:xfrm>
            <a:off x="864037" y="3438049"/>
            <a:ext cx="7415927" cy="3563064"/>
          </a:xfrm>
          <a:prstGeom prst="roundRect">
            <a:avLst>
              <a:gd name="adj" fmla="val 1039"/>
            </a:avLst>
          </a:prstGeom>
          <a:noFill/>
          <a:ln w="1524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879277" y="3453289"/>
            <a:ext cx="7385447" cy="70651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7" name="Text 4"/>
          <p:cNvSpPr/>
          <p:nvPr/>
        </p:nvSpPr>
        <p:spPr>
          <a:xfrm>
            <a:off x="1126093" y="3609023"/>
            <a:ext cx="319528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C9C9C0"/>
                </a:solidFill>
                <a:latin typeface="Inter" panose="020B0604020202020204" charset="0"/>
                <a:ea typeface="Inter" panose="020B0604020202020204" charset="0"/>
                <a:cs typeface="Tomorrow" pitchFamily="34" charset="-120"/>
              </a:rPr>
              <a:t>Language</a:t>
            </a:r>
            <a:endParaRPr lang="en-US" sz="1900" dirty="0">
              <a:latin typeface="Inter" panose="020B0604020202020204" charset="0"/>
              <a:ea typeface="Inter" panose="020B0604020202020204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4822627" y="3609023"/>
            <a:ext cx="319528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C9C9C0"/>
                </a:solidFill>
                <a:latin typeface="Inter" panose="020B0604020202020204" charset="0"/>
                <a:ea typeface="Inter" panose="020B0604020202020204" charset="0"/>
                <a:cs typeface="Tomorrow" pitchFamily="34" charset="-120"/>
              </a:rPr>
              <a:t>Python</a:t>
            </a:r>
            <a:endParaRPr lang="en-US" sz="1900" dirty="0">
              <a:latin typeface="Inter" panose="020B0604020202020204" charset="0"/>
              <a:ea typeface="Inter" panose="020B0604020202020204" charset="0"/>
            </a:endParaRPr>
          </a:p>
        </p:txBody>
      </p:sp>
      <p:sp>
        <p:nvSpPr>
          <p:cNvPr id="9" name="Shape 6"/>
          <p:cNvSpPr/>
          <p:nvPr/>
        </p:nvSpPr>
        <p:spPr>
          <a:xfrm>
            <a:off x="879277" y="4159806"/>
            <a:ext cx="7385447" cy="70651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7"/>
          <p:cNvSpPr/>
          <p:nvPr/>
        </p:nvSpPr>
        <p:spPr>
          <a:xfrm>
            <a:off x="1126093" y="4315539"/>
            <a:ext cx="319528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C9C9C0"/>
                </a:solidFill>
                <a:latin typeface="Inter" panose="020B0604020202020204" charset="0"/>
                <a:ea typeface="Inter" panose="020B0604020202020204" charset="0"/>
                <a:cs typeface="Tomorrow" pitchFamily="34" charset="-120"/>
              </a:rPr>
              <a:t>Machine Learning Library</a:t>
            </a:r>
            <a:endParaRPr lang="en-US" sz="1900" dirty="0">
              <a:latin typeface="Inter" panose="020B0604020202020204" charset="0"/>
              <a:ea typeface="Inter" panose="020B0604020202020204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4822627" y="4315539"/>
            <a:ext cx="319528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C9C9C0"/>
                </a:solidFill>
                <a:latin typeface="Inter" panose="020B0604020202020204" charset="0"/>
                <a:ea typeface="Inter" panose="020B0604020202020204" charset="0"/>
                <a:cs typeface="Tomorrow" pitchFamily="34" charset="-120"/>
              </a:rPr>
              <a:t>Scikit-learn</a:t>
            </a:r>
            <a:endParaRPr lang="en-US" sz="1900" dirty="0">
              <a:latin typeface="Inter" panose="020B0604020202020204" charset="0"/>
              <a:ea typeface="Inter" panose="020B0604020202020204" charset="0"/>
            </a:endParaRPr>
          </a:p>
        </p:txBody>
      </p:sp>
      <p:sp>
        <p:nvSpPr>
          <p:cNvPr id="12" name="Shape 9"/>
          <p:cNvSpPr/>
          <p:nvPr/>
        </p:nvSpPr>
        <p:spPr>
          <a:xfrm>
            <a:off x="879277" y="4866323"/>
            <a:ext cx="7385447" cy="70651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3" name="Text 10"/>
          <p:cNvSpPr/>
          <p:nvPr/>
        </p:nvSpPr>
        <p:spPr>
          <a:xfrm>
            <a:off x="1126093" y="5022056"/>
            <a:ext cx="319528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C9C9C0"/>
                </a:solidFill>
                <a:latin typeface="Inter" panose="020B0604020202020204" charset="0"/>
                <a:ea typeface="Inter" panose="020B0604020202020204" charset="0"/>
                <a:cs typeface="Tomorrow" pitchFamily="34" charset="-120"/>
              </a:rPr>
              <a:t>Data Visualization Library</a:t>
            </a:r>
            <a:endParaRPr lang="en-US" sz="1900" dirty="0">
              <a:latin typeface="Inter" panose="020B0604020202020204" charset="0"/>
              <a:ea typeface="Inter" panose="020B0604020202020204" charset="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4822627" y="5022056"/>
            <a:ext cx="319528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C9C9C0"/>
                </a:solidFill>
                <a:latin typeface="Inter" panose="020B0604020202020204" charset="0"/>
                <a:ea typeface="Inter" panose="020B0604020202020204" charset="0"/>
                <a:cs typeface="Tomorrow" pitchFamily="34" charset="-120"/>
              </a:rPr>
              <a:t>Matplotlib, Seaborn</a:t>
            </a:r>
            <a:endParaRPr lang="en-US" sz="1900" dirty="0">
              <a:latin typeface="Inter" panose="020B0604020202020204" charset="0"/>
              <a:ea typeface="Inter" panose="020B0604020202020204" charset="0"/>
            </a:endParaRPr>
          </a:p>
        </p:txBody>
      </p:sp>
      <p:sp>
        <p:nvSpPr>
          <p:cNvPr id="15" name="Shape 12"/>
          <p:cNvSpPr/>
          <p:nvPr/>
        </p:nvSpPr>
        <p:spPr>
          <a:xfrm>
            <a:off x="879277" y="5572839"/>
            <a:ext cx="7385447" cy="70651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6" name="Text 13"/>
          <p:cNvSpPr/>
          <p:nvPr/>
        </p:nvSpPr>
        <p:spPr>
          <a:xfrm>
            <a:off x="1126093" y="5728573"/>
            <a:ext cx="319528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C9C9C0"/>
                </a:solidFill>
                <a:latin typeface="Inter" panose="020B0604020202020204" charset="0"/>
                <a:ea typeface="Inter" panose="020B0604020202020204" charset="0"/>
                <a:cs typeface="Tomorrow" pitchFamily="34" charset="-120"/>
              </a:rPr>
              <a:t>Web Framework</a:t>
            </a:r>
            <a:endParaRPr lang="en-US" sz="1900" dirty="0">
              <a:latin typeface="Inter" panose="020B0604020202020204" charset="0"/>
              <a:ea typeface="Inter" panose="020B0604020202020204" charset="0"/>
            </a:endParaRPr>
          </a:p>
        </p:txBody>
      </p:sp>
      <p:sp>
        <p:nvSpPr>
          <p:cNvPr id="17" name="Text 14"/>
          <p:cNvSpPr/>
          <p:nvPr/>
        </p:nvSpPr>
        <p:spPr>
          <a:xfrm>
            <a:off x="4822627" y="5728573"/>
            <a:ext cx="319528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C9C9C0"/>
                </a:solidFill>
                <a:latin typeface="Inter" panose="020B0604020202020204" charset="0"/>
                <a:ea typeface="Inter" panose="020B0604020202020204" charset="0"/>
              </a:rPr>
              <a:t>Streamlit</a:t>
            </a:r>
            <a:endParaRPr lang="en-US" sz="1900" dirty="0">
              <a:latin typeface="Inter" panose="020B0604020202020204" charset="0"/>
              <a:ea typeface="Inter" panose="020B0604020202020204" charset="0"/>
            </a:endParaRPr>
          </a:p>
        </p:txBody>
      </p:sp>
      <p:sp>
        <p:nvSpPr>
          <p:cNvPr id="18" name="Shape 15"/>
          <p:cNvSpPr/>
          <p:nvPr/>
        </p:nvSpPr>
        <p:spPr>
          <a:xfrm>
            <a:off x="879277" y="6279356"/>
            <a:ext cx="7385447" cy="70651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9" name="Text 16"/>
          <p:cNvSpPr/>
          <p:nvPr/>
        </p:nvSpPr>
        <p:spPr>
          <a:xfrm>
            <a:off x="1126093" y="6435090"/>
            <a:ext cx="319528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C9C9C0"/>
                </a:solidFill>
                <a:latin typeface="Inter" panose="020B0604020202020204" charset="0"/>
                <a:ea typeface="Inter" panose="020B0604020202020204" charset="0"/>
                <a:cs typeface="Tomorrow" pitchFamily="34" charset="-120"/>
              </a:rPr>
              <a:t>Database</a:t>
            </a:r>
            <a:endParaRPr lang="en-US" sz="1900" dirty="0">
              <a:latin typeface="Inter" panose="020B0604020202020204" charset="0"/>
              <a:ea typeface="Inter" panose="020B0604020202020204" charset="0"/>
            </a:endParaRPr>
          </a:p>
        </p:txBody>
      </p:sp>
      <p:sp>
        <p:nvSpPr>
          <p:cNvPr id="20" name="Text 17"/>
          <p:cNvSpPr/>
          <p:nvPr/>
        </p:nvSpPr>
        <p:spPr>
          <a:xfrm>
            <a:off x="4822627" y="6435090"/>
            <a:ext cx="319528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C9C9C0"/>
                </a:solidFill>
                <a:latin typeface="Inter" panose="020B0604020202020204" charset="0"/>
                <a:ea typeface="Inter" panose="020B0604020202020204" charset="0"/>
              </a:rPr>
              <a:t>Pandas &amp; NumPY</a:t>
            </a:r>
            <a:endParaRPr lang="en-US" sz="1900" dirty="0">
              <a:latin typeface="Inter" panose="020B0604020202020204" charset="0"/>
              <a:ea typeface="Inter" panose="020B060402020202020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320041"/>
            <a:ext cx="5670590" cy="10744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Dataset Overview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1668779"/>
            <a:ext cx="2835235" cy="5714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Dataset Source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2240279"/>
            <a:ext cx="6244709" cy="21565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Our dataset was obtained from Kaggle, a platform for sharing public datasets.</a:t>
            </a:r>
          </a:p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Link: </a:t>
            </a:r>
            <a:r>
              <a:rPr lang="en-US" sz="1750" dirty="0">
                <a:hlinkClick r:id="rId3"/>
              </a:rPr>
              <a:t>https://www.kaggle.com/datasets/rxnach/student-stress-factors-a-comprehensive-analysis</a:t>
            </a: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</a:rPr>
              <a:t> 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4663440"/>
            <a:ext cx="2835235" cy="548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Key Features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99521" y="5212080"/>
            <a:ext cx="6244709" cy="15087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dataset includes features like anxiety, depression, noise levels, and academic performance, allowing for a comprehensive analysis of stress indicators. The given bar graph gives the top 5 features for prediction.</a:t>
            </a:r>
            <a:endParaRPr lang="en-US" sz="175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C2B6C60-7E92-DDBF-9CB5-7BD8CE44D3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5782" y="1954528"/>
            <a:ext cx="4477948" cy="1508758"/>
          </a:xfrm>
          <a:prstGeom prst="rect">
            <a:avLst/>
          </a:prstGeom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A19CEA40-8EBA-3D17-D076-BE030B4597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811" y="4373908"/>
            <a:ext cx="6102427" cy="3185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138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76751" y="531733"/>
            <a:ext cx="4833938" cy="6042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750"/>
              </a:lnSpc>
              <a:buNone/>
            </a:pPr>
            <a:r>
              <a:rPr lang="en-US" sz="380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Methodology</a:t>
            </a:r>
            <a:endParaRPr lang="en-US" sz="3800" dirty="0"/>
          </a:p>
        </p:txBody>
      </p:sp>
      <p:sp>
        <p:nvSpPr>
          <p:cNvPr id="4" name="Shape 1"/>
          <p:cNvSpPr/>
          <p:nvPr/>
        </p:nvSpPr>
        <p:spPr>
          <a:xfrm>
            <a:off x="955358" y="1426012"/>
            <a:ext cx="22860" cy="6273641"/>
          </a:xfrm>
          <a:prstGeom prst="roundRect">
            <a:avLst>
              <a:gd name="adj" fmla="val 126876"/>
            </a:avLst>
          </a:prstGeom>
          <a:solidFill>
            <a:srgbClr val="65696B"/>
          </a:solidFill>
          <a:ln/>
        </p:spPr>
      </p:sp>
      <p:sp>
        <p:nvSpPr>
          <p:cNvPr id="5" name="Shape 2"/>
          <p:cNvSpPr/>
          <p:nvPr/>
        </p:nvSpPr>
        <p:spPr>
          <a:xfrm>
            <a:off x="1161455" y="1849636"/>
            <a:ext cx="676751" cy="22860"/>
          </a:xfrm>
          <a:prstGeom prst="roundRect">
            <a:avLst>
              <a:gd name="adj" fmla="val 126876"/>
            </a:avLst>
          </a:prstGeom>
          <a:solidFill>
            <a:srgbClr val="65696B"/>
          </a:solidFill>
          <a:ln/>
        </p:spPr>
      </p:sp>
      <p:sp>
        <p:nvSpPr>
          <p:cNvPr id="6" name="Shape 3"/>
          <p:cNvSpPr/>
          <p:nvPr/>
        </p:nvSpPr>
        <p:spPr>
          <a:xfrm>
            <a:off x="749260" y="1643539"/>
            <a:ext cx="435054" cy="435054"/>
          </a:xfrm>
          <a:prstGeom prst="roundRect">
            <a:avLst>
              <a:gd name="adj" fmla="val 6667"/>
            </a:avLst>
          </a:prstGeom>
          <a:solidFill>
            <a:srgbClr val="4C5052"/>
          </a:solidFill>
          <a:ln/>
        </p:spPr>
      </p:sp>
      <p:sp>
        <p:nvSpPr>
          <p:cNvPr id="7" name="Text 4"/>
          <p:cNvSpPr/>
          <p:nvPr/>
        </p:nvSpPr>
        <p:spPr>
          <a:xfrm>
            <a:off x="919162" y="1716048"/>
            <a:ext cx="95131" cy="2900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1</a:t>
            </a:r>
            <a:endParaRPr lang="en-US" sz="2250" dirty="0"/>
          </a:p>
        </p:txBody>
      </p:sp>
      <p:sp>
        <p:nvSpPr>
          <p:cNvPr id="8" name="Text 5"/>
          <p:cNvSpPr/>
          <p:nvPr/>
        </p:nvSpPr>
        <p:spPr>
          <a:xfrm>
            <a:off x="2030254" y="1619369"/>
            <a:ext cx="2416969" cy="302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Data Collection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2030254" y="2037397"/>
            <a:ext cx="6436995" cy="6186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Gathering relevant data on student stress from various sources like surveys, interviews, and academic records.</a:t>
            </a:r>
            <a:endParaRPr lang="en-US" sz="1500" dirty="0"/>
          </a:p>
        </p:txBody>
      </p:sp>
      <p:sp>
        <p:nvSpPr>
          <p:cNvPr id="10" name="Shape 7"/>
          <p:cNvSpPr/>
          <p:nvPr/>
        </p:nvSpPr>
        <p:spPr>
          <a:xfrm>
            <a:off x="1161455" y="3466386"/>
            <a:ext cx="676751" cy="22860"/>
          </a:xfrm>
          <a:prstGeom prst="roundRect">
            <a:avLst>
              <a:gd name="adj" fmla="val 126876"/>
            </a:avLst>
          </a:prstGeom>
          <a:solidFill>
            <a:srgbClr val="65696B"/>
          </a:solidFill>
          <a:ln/>
        </p:spPr>
      </p:sp>
      <p:sp>
        <p:nvSpPr>
          <p:cNvPr id="11" name="Shape 8"/>
          <p:cNvSpPr/>
          <p:nvPr/>
        </p:nvSpPr>
        <p:spPr>
          <a:xfrm>
            <a:off x="749260" y="3260288"/>
            <a:ext cx="435054" cy="435054"/>
          </a:xfrm>
          <a:prstGeom prst="roundRect">
            <a:avLst>
              <a:gd name="adj" fmla="val 6667"/>
            </a:avLst>
          </a:prstGeom>
          <a:solidFill>
            <a:srgbClr val="4C5052"/>
          </a:solidFill>
          <a:ln/>
        </p:spPr>
      </p:sp>
      <p:sp>
        <p:nvSpPr>
          <p:cNvPr id="12" name="Text 9"/>
          <p:cNvSpPr/>
          <p:nvPr/>
        </p:nvSpPr>
        <p:spPr>
          <a:xfrm>
            <a:off x="883087" y="3332798"/>
            <a:ext cx="167283" cy="2900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2</a:t>
            </a:r>
            <a:endParaRPr lang="en-US" sz="2250" dirty="0"/>
          </a:p>
        </p:txBody>
      </p:sp>
      <p:sp>
        <p:nvSpPr>
          <p:cNvPr id="13" name="Text 10"/>
          <p:cNvSpPr/>
          <p:nvPr/>
        </p:nvSpPr>
        <p:spPr>
          <a:xfrm>
            <a:off x="2030254" y="3236119"/>
            <a:ext cx="3602236" cy="302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Exploratory Data Analysis (EDA)</a:t>
            </a:r>
            <a:endParaRPr lang="en-US" sz="1900" dirty="0"/>
          </a:p>
        </p:txBody>
      </p:sp>
      <p:sp>
        <p:nvSpPr>
          <p:cNvPr id="14" name="Text 11"/>
          <p:cNvSpPr/>
          <p:nvPr/>
        </p:nvSpPr>
        <p:spPr>
          <a:xfrm>
            <a:off x="2030254" y="3654147"/>
            <a:ext cx="6436995" cy="6186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Analyzing the data to identify trends, patterns, and relationships between stress indicators.</a:t>
            </a:r>
            <a:endParaRPr lang="en-US" sz="1500" dirty="0"/>
          </a:p>
        </p:txBody>
      </p:sp>
      <p:sp>
        <p:nvSpPr>
          <p:cNvPr id="15" name="Shape 12"/>
          <p:cNvSpPr/>
          <p:nvPr/>
        </p:nvSpPr>
        <p:spPr>
          <a:xfrm>
            <a:off x="1161455" y="5083135"/>
            <a:ext cx="676751" cy="22860"/>
          </a:xfrm>
          <a:prstGeom prst="roundRect">
            <a:avLst>
              <a:gd name="adj" fmla="val 126876"/>
            </a:avLst>
          </a:prstGeom>
          <a:solidFill>
            <a:srgbClr val="65696B"/>
          </a:solidFill>
          <a:ln/>
        </p:spPr>
      </p:sp>
      <p:sp>
        <p:nvSpPr>
          <p:cNvPr id="16" name="Shape 13"/>
          <p:cNvSpPr/>
          <p:nvPr/>
        </p:nvSpPr>
        <p:spPr>
          <a:xfrm>
            <a:off x="749260" y="4877038"/>
            <a:ext cx="435054" cy="435054"/>
          </a:xfrm>
          <a:prstGeom prst="roundRect">
            <a:avLst>
              <a:gd name="adj" fmla="val 6667"/>
            </a:avLst>
          </a:prstGeom>
          <a:solidFill>
            <a:srgbClr val="4C5052"/>
          </a:solidFill>
          <a:ln/>
        </p:spPr>
      </p:sp>
      <p:sp>
        <p:nvSpPr>
          <p:cNvPr id="17" name="Text 14"/>
          <p:cNvSpPr/>
          <p:nvPr/>
        </p:nvSpPr>
        <p:spPr>
          <a:xfrm>
            <a:off x="880586" y="4949547"/>
            <a:ext cx="172283" cy="2900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3</a:t>
            </a:r>
            <a:endParaRPr lang="en-US" sz="2250" dirty="0"/>
          </a:p>
        </p:txBody>
      </p:sp>
      <p:sp>
        <p:nvSpPr>
          <p:cNvPr id="18" name="Text 15"/>
          <p:cNvSpPr/>
          <p:nvPr/>
        </p:nvSpPr>
        <p:spPr>
          <a:xfrm>
            <a:off x="2030254" y="4852868"/>
            <a:ext cx="2416969" cy="302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Model Training</a:t>
            </a:r>
            <a:endParaRPr lang="en-US" sz="1900" dirty="0"/>
          </a:p>
        </p:txBody>
      </p:sp>
      <p:sp>
        <p:nvSpPr>
          <p:cNvPr id="19" name="Text 16"/>
          <p:cNvSpPr/>
          <p:nvPr/>
        </p:nvSpPr>
        <p:spPr>
          <a:xfrm>
            <a:off x="2030254" y="5270897"/>
            <a:ext cx="6436995" cy="6186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Training machine learning models like Random Forest, SVM, and Naive Bayes on the collected data.</a:t>
            </a:r>
            <a:endParaRPr lang="en-US" sz="1500" dirty="0"/>
          </a:p>
        </p:txBody>
      </p:sp>
      <p:sp>
        <p:nvSpPr>
          <p:cNvPr id="20" name="Shape 17"/>
          <p:cNvSpPr/>
          <p:nvPr/>
        </p:nvSpPr>
        <p:spPr>
          <a:xfrm>
            <a:off x="1161455" y="6699885"/>
            <a:ext cx="676751" cy="22860"/>
          </a:xfrm>
          <a:prstGeom prst="roundRect">
            <a:avLst>
              <a:gd name="adj" fmla="val 126876"/>
            </a:avLst>
          </a:prstGeom>
          <a:solidFill>
            <a:srgbClr val="65696B"/>
          </a:solidFill>
          <a:ln/>
        </p:spPr>
      </p:sp>
      <p:sp>
        <p:nvSpPr>
          <p:cNvPr id="21" name="Shape 18"/>
          <p:cNvSpPr/>
          <p:nvPr/>
        </p:nvSpPr>
        <p:spPr>
          <a:xfrm>
            <a:off x="749260" y="6493788"/>
            <a:ext cx="435054" cy="435054"/>
          </a:xfrm>
          <a:prstGeom prst="roundRect">
            <a:avLst>
              <a:gd name="adj" fmla="val 6667"/>
            </a:avLst>
          </a:prstGeom>
          <a:solidFill>
            <a:srgbClr val="4C5052"/>
          </a:solidFill>
          <a:ln/>
        </p:spPr>
      </p:sp>
      <p:sp>
        <p:nvSpPr>
          <p:cNvPr id="22" name="Text 19"/>
          <p:cNvSpPr/>
          <p:nvPr/>
        </p:nvSpPr>
        <p:spPr>
          <a:xfrm>
            <a:off x="876657" y="6566297"/>
            <a:ext cx="180142" cy="2900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4</a:t>
            </a:r>
            <a:endParaRPr lang="en-US" sz="2250" dirty="0"/>
          </a:p>
        </p:txBody>
      </p:sp>
      <p:sp>
        <p:nvSpPr>
          <p:cNvPr id="23" name="Text 20"/>
          <p:cNvSpPr/>
          <p:nvPr/>
        </p:nvSpPr>
        <p:spPr>
          <a:xfrm>
            <a:off x="2030254" y="6469618"/>
            <a:ext cx="2416969" cy="302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Model Evaluation</a:t>
            </a:r>
            <a:endParaRPr lang="en-US" sz="1900" dirty="0"/>
          </a:p>
        </p:txBody>
      </p:sp>
      <p:sp>
        <p:nvSpPr>
          <p:cNvPr id="24" name="Text 21"/>
          <p:cNvSpPr/>
          <p:nvPr/>
        </p:nvSpPr>
        <p:spPr>
          <a:xfrm>
            <a:off x="2030254" y="6887647"/>
            <a:ext cx="6436995" cy="6186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Evaluating the performance of trained models using metrics like accuracy, precision, and recall.</a:t>
            </a:r>
            <a:endParaRPr lang="en-US" sz="15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64143" y="3330297"/>
            <a:ext cx="5458420" cy="682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350"/>
              </a:lnSpc>
              <a:buNone/>
            </a:pPr>
            <a:r>
              <a:rPr lang="en-US" sz="425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System Architecture</a:t>
            </a:r>
            <a:endParaRPr lang="en-US" sz="42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143" y="4340066"/>
            <a:ext cx="4367332" cy="87332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982385" y="5540812"/>
            <a:ext cx="2729151" cy="341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Input</a:t>
            </a:r>
            <a:endParaRPr lang="en-US" sz="2100" dirty="0"/>
          </a:p>
        </p:txBody>
      </p:sp>
      <p:sp>
        <p:nvSpPr>
          <p:cNvPr id="6" name="Text 2"/>
          <p:cNvSpPr/>
          <p:nvPr/>
        </p:nvSpPr>
        <p:spPr>
          <a:xfrm>
            <a:off x="982385" y="6012894"/>
            <a:ext cx="3930848" cy="1397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User input includes various stress indicators, such as anxiety levels, sleep patterns, and academic performance.</a:t>
            </a:r>
            <a:endParaRPr lang="en-US" sz="17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1475" y="4340066"/>
            <a:ext cx="4367332" cy="87332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349716" y="5540812"/>
            <a:ext cx="2729151" cy="341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Model Processing</a:t>
            </a:r>
            <a:endParaRPr lang="en-US" sz="2100" dirty="0"/>
          </a:p>
        </p:txBody>
      </p:sp>
      <p:sp>
        <p:nvSpPr>
          <p:cNvPr id="9" name="Text 4"/>
          <p:cNvSpPr/>
          <p:nvPr/>
        </p:nvSpPr>
        <p:spPr>
          <a:xfrm>
            <a:off x="5349716" y="6012894"/>
            <a:ext cx="3930848" cy="10479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machine learning model analyzes the input data and predicts the stress level based on the trained patterns.</a:t>
            </a:r>
            <a:endParaRPr lang="en-US" sz="17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98806" y="4340066"/>
            <a:ext cx="4367332" cy="87332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717048" y="5540812"/>
            <a:ext cx="2729151" cy="341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Output</a:t>
            </a:r>
            <a:endParaRPr lang="en-US" sz="2100" dirty="0"/>
          </a:p>
        </p:txBody>
      </p:sp>
      <p:sp>
        <p:nvSpPr>
          <p:cNvPr id="12" name="Text 6"/>
          <p:cNvSpPr/>
          <p:nvPr/>
        </p:nvSpPr>
        <p:spPr>
          <a:xfrm>
            <a:off x="9717048" y="6012894"/>
            <a:ext cx="3930848" cy="1397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system outputs a stress level classification (low, medium, high) and personalized recommendations for support.</a:t>
            </a:r>
            <a:endParaRPr lang="en-US" sz="17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782F72A-7AEC-6CF4-5D32-E83DF9D6DA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41" y="82627"/>
            <a:ext cx="4697730" cy="317885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7FC4E9A-30C5-08B1-C5A4-3099F134B28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13234" y="62150"/>
            <a:ext cx="4927998" cy="319932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FA9BFAF-2837-5AE4-C97A-984CC51DCD43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20110"/>
          <a:stretch/>
        </p:blipFill>
        <p:spPr>
          <a:xfrm>
            <a:off x="9935167" y="52386"/>
            <a:ext cx="4603791" cy="320909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221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9722" y="494824"/>
            <a:ext cx="4498419" cy="5622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400"/>
              </a:lnSpc>
              <a:buNone/>
            </a:pPr>
            <a:r>
              <a:rPr lang="en-US" sz="350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Model Performance</a:t>
            </a:r>
            <a:endParaRPr lang="en-US" sz="3500" dirty="0"/>
          </a:p>
        </p:txBody>
      </p:sp>
      <p:sp>
        <p:nvSpPr>
          <p:cNvPr id="4" name="Text 1"/>
          <p:cNvSpPr/>
          <p:nvPr/>
        </p:nvSpPr>
        <p:spPr>
          <a:xfrm>
            <a:off x="629722" y="1416725"/>
            <a:ext cx="7884557" cy="5937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650"/>
              </a:lnSpc>
              <a:buNone/>
            </a:pPr>
            <a:r>
              <a:rPr lang="en-US" sz="465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87%</a:t>
            </a:r>
            <a:endParaRPr lang="en-US" sz="4650" dirty="0"/>
          </a:p>
        </p:txBody>
      </p:sp>
      <p:sp>
        <p:nvSpPr>
          <p:cNvPr id="5" name="Text 2"/>
          <p:cNvSpPr/>
          <p:nvPr/>
        </p:nvSpPr>
        <p:spPr>
          <a:xfrm>
            <a:off x="3447336" y="2235279"/>
            <a:ext cx="2249210" cy="2811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Random Forest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9722" y="2624257"/>
            <a:ext cx="7884557" cy="5755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140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Achieved the highest accuracy with 87%, demonstrating its effectiveness in predicting student stress.</a:t>
            </a:r>
            <a:endParaRPr lang="en-US" sz="1400" dirty="0"/>
          </a:p>
        </p:txBody>
      </p:sp>
      <p:sp>
        <p:nvSpPr>
          <p:cNvPr id="7" name="Text 4"/>
          <p:cNvSpPr/>
          <p:nvPr/>
        </p:nvSpPr>
        <p:spPr>
          <a:xfrm>
            <a:off x="629722" y="3829407"/>
            <a:ext cx="7884557" cy="5937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650"/>
              </a:lnSpc>
              <a:buNone/>
            </a:pPr>
            <a:r>
              <a:rPr lang="en-US" sz="465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89%</a:t>
            </a:r>
            <a:endParaRPr lang="en-US" sz="4650" dirty="0"/>
          </a:p>
        </p:txBody>
      </p:sp>
      <p:sp>
        <p:nvSpPr>
          <p:cNvPr id="8" name="Text 5"/>
          <p:cNvSpPr/>
          <p:nvPr/>
        </p:nvSpPr>
        <p:spPr>
          <a:xfrm>
            <a:off x="3447336" y="4647962"/>
            <a:ext cx="2249210" cy="2811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SVM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629722" y="5036939"/>
            <a:ext cx="7884557" cy="5755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140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strong performer with 89% accuracy, showcasing its ability to classify stress levels accurately.</a:t>
            </a:r>
            <a:endParaRPr lang="en-US" sz="1400" dirty="0"/>
          </a:p>
        </p:txBody>
      </p:sp>
      <p:sp>
        <p:nvSpPr>
          <p:cNvPr id="10" name="Text 7"/>
          <p:cNvSpPr/>
          <p:nvPr/>
        </p:nvSpPr>
        <p:spPr>
          <a:xfrm>
            <a:off x="629722" y="6242090"/>
            <a:ext cx="7884557" cy="5937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650"/>
              </a:lnSpc>
              <a:buNone/>
            </a:pPr>
            <a:r>
              <a:rPr lang="en-US" sz="465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90%</a:t>
            </a:r>
            <a:endParaRPr lang="en-US" sz="4650" dirty="0"/>
          </a:p>
        </p:txBody>
      </p:sp>
      <p:sp>
        <p:nvSpPr>
          <p:cNvPr id="11" name="Text 8"/>
          <p:cNvSpPr/>
          <p:nvPr/>
        </p:nvSpPr>
        <p:spPr>
          <a:xfrm>
            <a:off x="3447336" y="7060644"/>
            <a:ext cx="2249210" cy="2811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Naive Bayes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629722" y="7449622"/>
            <a:ext cx="7884557" cy="2877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140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reliable model with 90% accuracy, proving its potential in stress prediction.</a:t>
            </a:r>
            <a:endParaRPr lang="en-US" sz="14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99520" y="1200151"/>
            <a:ext cx="6722270" cy="10287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Streamlit Application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99520" y="2434590"/>
            <a:ext cx="6244709" cy="725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Interactive User Interface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599520" y="3040380"/>
            <a:ext cx="6493669" cy="14973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Our Streamlit application provides a user-friendly interface for inputting stress indicators.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4766311"/>
            <a:ext cx="2835235" cy="5715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Real-Time Results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99521" y="5337811"/>
            <a:ext cx="6244709" cy="21945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application delivers instant stress level predictions and personalized insights based on the model's analysis.</a:t>
            </a:r>
            <a:endParaRPr lang="en-US" sz="175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373881D-55A3-5C02-2FA6-04D7613443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610" y="320040"/>
            <a:ext cx="6722270" cy="750951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991570"/>
            <a:ext cx="764345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Applications &amp; Future Scope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040511"/>
            <a:ext cx="6408063" cy="2032754"/>
          </a:xfrm>
          <a:prstGeom prst="roundRect">
            <a:avLst>
              <a:gd name="adj" fmla="val 1674"/>
            </a:avLst>
          </a:prstGeom>
          <a:solidFill>
            <a:srgbClr val="4C5052"/>
          </a:solidFill>
          <a:ln/>
        </p:spPr>
      </p:sp>
      <p:sp>
        <p:nvSpPr>
          <p:cNvPr id="5" name="Text 2"/>
          <p:cNvSpPr/>
          <p:nvPr/>
        </p:nvSpPr>
        <p:spPr>
          <a:xfrm>
            <a:off x="1020604" y="526732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Applications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5757743"/>
            <a:ext cx="59544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system can provide valuable support to educators and counselors in identifying students at risk of stress and providing targeted interventions.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428667" y="5040511"/>
            <a:ext cx="6408063" cy="2032754"/>
          </a:xfrm>
          <a:prstGeom prst="roundRect">
            <a:avLst>
              <a:gd name="adj" fmla="val 1674"/>
            </a:avLst>
          </a:prstGeom>
          <a:solidFill>
            <a:srgbClr val="4C5052"/>
          </a:solidFill>
          <a:ln/>
        </p:spPr>
      </p:sp>
      <p:sp>
        <p:nvSpPr>
          <p:cNvPr id="8" name="Text 5"/>
          <p:cNvSpPr/>
          <p:nvPr/>
        </p:nvSpPr>
        <p:spPr>
          <a:xfrm>
            <a:off x="7655481" y="526732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Future Scope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655481" y="5757743"/>
            <a:ext cx="59544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We envision expanding the system to include real-time monitoring using wearable technology and developing broader applications for various populations.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57</TotalTime>
  <Words>556</Words>
  <Application>Microsoft Office PowerPoint</Application>
  <PresentationFormat>Custom</PresentationFormat>
  <Paragraphs>77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Calibri Light</vt:lpstr>
      <vt:lpstr>Arial</vt:lpstr>
      <vt:lpstr>DM Sans Medium</vt:lpstr>
      <vt:lpstr>Inter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ANUSHKA RATHOUR</cp:lastModifiedBy>
  <cp:revision>5</cp:revision>
  <dcterms:created xsi:type="dcterms:W3CDTF">2024-12-02T16:07:26Z</dcterms:created>
  <dcterms:modified xsi:type="dcterms:W3CDTF">2024-12-02T17:10:04Z</dcterms:modified>
</cp:coreProperties>
</file>